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2" r:id="rId3"/>
    <p:sldId id="283" r:id="rId4"/>
    <p:sldId id="277" r:id="rId5"/>
    <p:sldId id="284" r:id="rId6"/>
    <p:sldId id="278" r:id="rId7"/>
    <p:sldId id="279" r:id="rId8"/>
    <p:sldId id="281" r:id="rId9"/>
    <p:sldId id="285" r:id="rId10"/>
    <p:sldId id="257" r:id="rId11"/>
    <p:sldId id="280" r:id="rId12"/>
    <p:sldId id="289" r:id="rId13"/>
    <p:sldId id="290" r:id="rId14"/>
    <p:sldId id="291" r:id="rId15"/>
    <p:sldId id="286" r:id="rId16"/>
    <p:sldId id="299" r:id="rId17"/>
    <p:sldId id="297" r:id="rId18"/>
    <p:sldId id="298" r:id="rId19"/>
    <p:sldId id="293" r:id="rId20"/>
    <p:sldId id="294" r:id="rId21"/>
    <p:sldId id="295" r:id="rId22"/>
    <p:sldId id="296" r:id="rId23"/>
    <p:sldId id="292" r:id="rId24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47" autoAdjust="0"/>
    <p:restoredTop sz="94694"/>
  </p:normalViewPr>
  <p:slideViewPr>
    <p:cSldViewPr>
      <p:cViewPr varScale="1">
        <p:scale>
          <a:sx n="90" d="100"/>
          <a:sy n="90" d="100"/>
        </p:scale>
        <p:origin x="13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6833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550" y="0"/>
            <a:ext cx="3026833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7904"/>
            <a:ext cx="3026833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550" y="8817904"/>
            <a:ext cx="3026833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E5375D-2BC2-4C9F-AD7E-748D587049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1D95C44B-8092-4651-BFD6-5033F14FCEDC}" type="datetimeFigureOut">
              <a:rPr lang="en-US" smtClean="0"/>
              <a:t>9/21/16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C68D06CC-73AC-4FAD-8AD5-6F62E854F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41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405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398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509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http://www.oyez.org/cases/1990-1999/1994/1994_94_590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357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537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480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188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647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Part</a:t>
            </a:r>
            <a:r>
              <a:rPr lang="en-US" baseline="0" dirty="0"/>
              <a:t> of</a:t>
            </a:r>
            <a:r>
              <a:rPr lang="en-US" dirty="0"/>
              <a:t> school so can 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64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428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5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106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08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992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614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52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86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72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83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58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22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6CC-73AC-4FAD-8AD5-6F62E854FA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4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D6CAD5FA-E414-46DF-B725-C8DF7AFF02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96E-A44F-4259-A3DB-166A50C199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E9170-125A-4A61-BB41-D2FC8E2BB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304B-21CD-4A24-9D76-FE9C5927A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9C08-5F05-4743-8EB2-CAFE34086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816D-076C-4E04-8CD8-42EFD2B1BB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020A0-A00B-478B-BEF8-00C0BBA365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9F7E-E50A-4726-87F7-624127B86B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BBB96-8CB0-4ECA-A0BC-EC30A1EDF1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DFAA4DD3-85A1-4FD6-8594-F23855F12A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167ABB0-28A8-46FA-A6E0-F440AFF132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227EA1C-9C2D-4508-B5BC-A278E7E91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shmoop.com/right-to-privacy/new-jersey-v-tlo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Amendment</a:t>
            </a:r>
            <a:r>
              <a:rPr lang="en-US" sz="2000" i="1" dirty="0"/>
              <a:t/>
            </a:r>
            <a:br>
              <a:rPr lang="en-US" sz="2000" i="1" dirty="0"/>
            </a:br>
            <a:endParaRPr lang="en-US" sz="2000" i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Legal Aspects</a:t>
            </a:r>
          </a:p>
          <a:p>
            <a:r>
              <a:rPr lang="en-US" sz="2800" dirty="0" smtClean="0"/>
              <a:t>2016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 err="1"/>
              <a:t>Vernonia</a:t>
            </a:r>
            <a:r>
              <a:rPr lang="en-US" sz="3600" i="1" dirty="0"/>
              <a:t> v. Acton </a:t>
            </a:r>
            <a:r>
              <a:rPr lang="en-US" sz="3600" dirty="0"/>
              <a:t>(1995)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463040" y="1905000"/>
            <a:ext cx="6196405" cy="381806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Facts:</a:t>
            </a:r>
          </a:p>
          <a:p>
            <a:r>
              <a:rPr lang="en-US" dirty="0"/>
              <a:t>High school athletes were engaging in illegal drug use.</a:t>
            </a:r>
          </a:p>
          <a:p>
            <a:r>
              <a:rPr lang="en-US" dirty="0"/>
              <a:t>School officials were concerned about sports related injuries connected to the drug use.</a:t>
            </a:r>
          </a:p>
          <a:p>
            <a:r>
              <a:rPr lang="en-US" dirty="0"/>
              <a:t>Policy requiring random urinalysis drug testing of student athletes.</a:t>
            </a:r>
          </a:p>
          <a:p>
            <a:r>
              <a:rPr lang="en-US" dirty="0"/>
              <a:t>James Acton was a student who was not allowed to play football because he refused to participate in drug testing.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 err="1"/>
              <a:t>Vernonia</a:t>
            </a:r>
            <a:r>
              <a:rPr lang="en-US" sz="3600" i="1" dirty="0"/>
              <a:t> v. Acton </a:t>
            </a:r>
            <a:r>
              <a:rPr lang="en-US" sz="3600" dirty="0"/>
              <a:t>(1995)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Issue:</a:t>
            </a:r>
          </a:p>
          <a:p>
            <a:r>
              <a:rPr lang="en-US" dirty="0"/>
              <a:t>Does random drug testing of high school athletes violate the reasonable search and seizure clause of the Fourth Amendment?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726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 err="1"/>
              <a:t>Vernonia</a:t>
            </a:r>
            <a:r>
              <a:rPr lang="en-US" sz="3600" i="1" dirty="0"/>
              <a:t> v. Acton </a:t>
            </a:r>
            <a:r>
              <a:rPr lang="en-US" sz="3600" dirty="0"/>
              <a:t>(1995)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52600"/>
            <a:ext cx="6858000" cy="4343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900" dirty="0"/>
              <a:t>Holding:  </a:t>
            </a:r>
          </a:p>
          <a:p>
            <a:r>
              <a:rPr lang="en-US" sz="2900" dirty="0"/>
              <a:t>The reasonableness of a search is judged by "balancing the intrusion on the individual's 4th Amendment interests against the promotion of legitimate governmental interests." </a:t>
            </a:r>
          </a:p>
          <a:p>
            <a:r>
              <a:rPr lang="en-US" sz="2900" dirty="0"/>
              <a:t>In the case of high school athletes who are under State supervision during school hours, they are subject to greater control than over free adults. </a:t>
            </a:r>
          </a:p>
          <a:p>
            <a:r>
              <a:rPr lang="en-US" sz="2900" dirty="0"/>
              <a:t>The privacy interests compromised by urine samples are negligible since the conditions of collection are similar to public restrooms, and the results are viewed only by limited authorities. </a:t>
            </a:r>
          </a:p>
          <a:p>
            <a:r>
              <a:rPr lang="en-US" sz="2900" dirty="0"/>
              <a:t>Furthermore, the governmental concern over the safety of minors under their supervision overrides the minimal, if any, intrusion in student-athletes' privacy.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446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/>
              <a:t>Riley v. California </a:t>
            </a:r>
            <a:r>
              <a:rPr lang="en-US" sz="3600" dirty="0"/>
              <a:t>(2014)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05000"/>
            <a:ext cx="6196405" cy="3818069"/>
          </a:xfrm>
        </p:spPr>
        <p:txBody>
          <a:bodyPr>
            <a:normAutofit fontScale="92500"/>
          </a:bodyPr>
          <a:lstStyle/>
          <a:p>
            <a:r>
              <a:rPr lang="en-US" dirty="0"/>
              <a:t>Unanimous Supreme Court decision that </a:t>
            </a:r>
            <a:r>
              <a:rPr lang="en-US" b="1" dirty="0"/>
              <a:t>police</a:t>
            </a:r>
            <a:r>
              <a:rPr lang="en-US" dirty="0"/>
              <a:t> generally may not, without a warrant, search digital information on a cell phone seized from an individual who has been arrested. </a:t>
            </a:r>
          </a:p>
          <a:p>
            <a:r>
              <a:rPr lang="en-US" dirty="0"/>
              <a:t>“A decade ago officers might have occasionally stumbled across a highly personal item such as a diary, but today many of the more than 90% of American adults who own cell phones keep on their person a digital record of nearly every aspect of their lives.”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241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Applying Riley to Cell Phone  Searches in 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school officials search students cell phones?</a:t>
            </a:r>
          </a:p>
          <a:p>
            <a:r>
              <a:rPr lang="en-US" dirty="0"/>
              <a:t>What standard would apply?</a:t>
            </a:r>
          </a:p>
        </p:txBody>
      </p:sp>
    </p:spTree>
    <p:extLst>
      <p:ext uri="{BB962C8B-B14F-4D97-AF65-F5344CB8AC3E}">
        <p14:creationId xmlns:p14="http://schemas.microsoft.com/office/powerpoint/2010/main" val="1339673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/>
              <a:t>Stafford v. Redding </a:t>
            </a:r>
            <a:r>
              <a:rPr lang="en-US" sz="3600" dirty="0"/>
              <a:t>(2009)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Reasonable search under all of the circumstances?</a:t>
            </a:r>
          </a:p>
          <a:p>
            <a:r>
              <a:rPr lang="en-US" dirty="0"/>
              <a:t>Facts – 13-year-old student who school officials believed might have provided ibuprofen to another student.</a:t>
            </a:r>
          </a:p>
          <a:p>
            <a:r>
              <a:rPr lang="en-US" dirty="0"/>
              <a:t>Holding - Given the intrusiveness of the strip search and the relatively low threat posed, the search was unreasonable and a violation of the Fourth Amendment.</a:t>
            </a:r>
          </a:p>
        </p:txBody>
      </p:sp>
    </p:spTree>
    <p:extLst>
      <p:ext uri="{BB962C8B-B14F-4D97-AF65-F5344CB8AC3E}">
        <p14:creationId xmlns:p14="http://schemas.microsoft.com/office/powerpoint/2010/main" val="1132673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Reasonableness Assignment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9195420"/>
              </p:ext>
            </p:extLst>
          </p:nvPr>
        </p:nvGraphicFramePr>
        <p:xfrm>
          <a:off x="1463675" y="2119313"/>
          <a:ext cx="6196014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0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980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Facts</a:t>
                      </a:r>
                      <a:r>
                        <a:rPr lang="en-US" baseline="0" dirty="0"/>
                        <a:t> Making the Search Reasonable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Facts</a:t>
                      </a:r>
                      <a:r>
                        <a:rPr lang="en-US" baseline="0" dirty="0"/>
                        <a:t> Making the Search Unreasonable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2628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Common-Lockers, purses, backpacks, cars, items of clothing</a:t>
            </a:r>
          </a:p>
          <a:p>
            <a:r>
              <a:rPr lang="en-US" dirty="0"/>
              <a:t>Random-no individualized suspicion, broad, and random manner (i.e., drug sniffing dogs, student drug tests, metal detectors)</a:t>
            </a:r>
          </a:p>
          <a:p>
            <a:r>
              <a:rPr lang="en-US" dirty="0"/>
              <a:t>Consensual – student consents then an administrator may validly search without being subject to the constitutional and statutory constraints.  Student has to know they can say no.</a:t>
            </a:r>
          </a:p>
        </p:txBody>
      </p:sp>
    </p:spTree>
    <p:extLst>
      <p:ext uri="{BB962C8B-B14F-4D97-AF65-F5344CB8AC3E}">
        <p14:creationId xmlns:p14="http://schemas.microsoft.com/office/powerpoint/2010/main" val="3100574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Lockers?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Principal, Asst. Principal, or school security guard may search a physical plant of the school and its appurtenances including the student lockers.</a:t>
            </a:r>
          </a:p>
          <a:p>
            <a:r>
              <a:rPr lang="en-US" dirty="0"/>
              <a:t>The right to do so shall be announced and published previously in the school.</a:t>
            </a:r>
          </a:p>
          <a:p>
            <a:pPr marL="0" indent="0">
              <a:buNone/>
            </a:pPr>
            <a:r>
              <a:rPr lang="en-US" dirty="0"/>
              <a:t>Md. Code Ann., Ed. Art. § 7-308(d)</a:t>
            </a:r>
          </a:p>
        </p:txBody>
      </p:sp>
    </p:spTree>
    <p:extLst>
      <p:ext uri="{BB962C8B-B14F-4D97-AF65-F5344CB8AC3E}">
        <p14:creationId xmlns:p14="http://schemas.microsoft.com/office/powerpoint/2010/main" val="39651167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Be the Judge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752600"/>
            <a:ext cx="6196405" cy="39704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Facts:</a:t>
            </a:r>
          </a:p>
          <a:p>
            <a:r>
              <a:rPr lang="en-US" dirty="0"/>
              <a:t>Student historically had numerous disciplinary incidents, and at one point he told administrators that he was using drugs and was disposed to anger and depression. </a:t>
            </a:r>
          </a:p>
          <a:p>
            <a:r>
              <a:rPr lang="en-US" dirty="0"/>
              <a:t>After one infraction, an assistant principal checked the student's cell phone to see whether there was evidence he was contemplating suicide.</a:t>
            </a:r>
          </a:p>
          <a:p>
            <a:r>
              <a:rPr lang="en-US" dirty="0"/>
              <a:t>Months later Student was seen texting on his cellphone in class, a violation of school rules.</a:t>
            </a:r>
          </a:p>
        </p:txBody>
      </p:sp>
    </p:spTree>
    <p:extLst>
      <p:ext uri="{BB962C8B-B14F-4D97-AF65-F5344CB8AC3E}">
        <p14:creationId xmlns:p14="http://schemas.microsoft.com/office/powerpoint/2010/main" val="4067811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Discuss cases/news articles for presentations</a:t>
            </a:r>
          </a:p>
          <a:p>
            <a:r>
              <a:rPr lang="en-US" dirty="0"/>
              <a:t>Review 1</a:t>
            </a:r>
            <a:r>
              <a:rPr lang="en-US" baseline="30000" dirty="0"/>
              <a:t>st</a:t>
            </a:r>
            <a:r>
              <a:rPr lang="en-US" dirty="0"/>
              <a:t> amendment principles</a:t>
            </a:r>
          </a:p>
          <a:p>
            <a:r>
              <a:rPr lang="en-US" dirty="0"/>
              <a:t>Read about 4</a:t>
            </a:r>
            <a:r>
              <a:rPr lang="en-US" baseline="30000" dirty="0"/>
              <a:t>th</a:t>
            </a:r>
            <a:r>
              <a:rPr lang="en-US" dirty="0"/>
              <a:t> amendment cases</a:t>
            </a:r>
          </a:p>
          <a:p>
            <a:r>
              <a:rPr lang="en-US" dirty="0"/>
              <a:t>Apply 4</a:t>
            </a:r>
            <a:r>
              <a:rPr lang="en-US" baseline="30000" dirty="0"/>
              <a:t>th</a:t>
            </a:r>
            <a:r>
              <a:rPr lang="en-US" dirty="0"/>
              <a:t> amendment case law to scenarios</a:t>
            </a:r>
          </a:p>
          <a:p>
            <a:r>
              <a:rPr lang="en-US" dirty="0"/>
              <a:t>Redding case reading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878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838200"/>
            <a:ext cx="7086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teacher turned over the phone to another assistant principal, who read four of student’s text messages on the phone. </a:t>
            </a:r>
          </a:p>
          <a:p>
            <a:r>
              <a:rPr lang="en-US" dirty="0"/>
              <a:t>The assistant principal later testified that she knew of the student's discipline issues and was looking "to see if there was an issue with which I could help him so that he would not do something harmful to himself or someone else.”</a:t>
            </a:r>
          </a:p>
          <a:p>
            <a:r>
              <a:rPr lang="en-US" dirty="0"/>
              <a:t>The principal considered the cellphone use in school a last disciplinary straw and revoked student’s privilege to attend school as an out-of-district student. </a:t>
            </a:r>
          </a:p>
          <a:p>
            <a:r>
              <a:rPr lang="en-US" dirty="0"/>
              <a:t>He and his parents sued the district and various officials, alleging an unreasonable search under the Fourth Amendment and a violation of due process of law under the 14th Amendment, among other claims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1392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You Be The Judge (Select One)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en-US" dirty="0"/>
              <a:t>School did not have a reasonable suspicion to justify the search at its inception.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/>
              <a:t>School’s search of the cell phone was reasonable due to the previous disciplinary incidents and threats of suicide.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/>
              <a:t>School’s search of the phone was well intended; therefore. did not violate the student’s rights.</a:t>
            </a:r>
          </a:p>
          <a:p>
            <a:pPr marL="457200" indent="-457200">
              <a:buFont typeface="+mj-lt"/>
              <a:buAutoNum type="alphaUcPeriod"/>
            </a:pPr>
            <a:endParaRPr lang="en-US" dirty="0"/>
          </a:p>
          <a:p>
            <a:pPr marL="457200" indent="-45720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6653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the Judge Ruled….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A. School did not have a reasonable suspicion to justify the search at its inception.</a:t>
            </a:r>
          </a:p>
          <a:p>
            <a:pPr marL="0" indent="0">
              <a:buNone/>
            </a:pPr>
            <a:r>
              <a:rPr lang="en-US" dirty="0"/>
              <a:t>When the student’s phone was taken and searched, he was merely texting in class.  This did not justify searching his phone.</a:t>
            </a:r>
          </a:p>
          <a:p>
            <a:pPr marL="0" indent="0">
              <a:buNone/>
            </a:pPr>
            <a:r>
              <a:rPr lang="en-US" i="1" dirty="0"/>
              <a:t>“A search is justified at its inception if there is reasonable suspicion that a search will uncover evidence of further wrongdoing or of injury to the student or another.”</a:t>
            </a:r>
          </a:p>
        </p:txBody>
      </p:sp>
    </p:spTree>
    <p:extLst>
      <p:ext uri="{BB962C8B-B14F-4D97-AF65-F5344CB8AC3E}">
        <p14:creationId xmlns:p14="http://schemas.microsoft.com/office/powerpoint/2010/main" val="2768203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143000"/>
            <a:ext cx="7010399" cy="4572000"/>
          </a:xfrm>
        </p:spPr>
        <p:txBody>
          <a:bodyPr>
            <a:noAutofit/>
          </a:bodyPr>
          <a:lstStyle/>
          <a:p>
            <a:pPr algn="l"/>
            <a:r>
              <a:rPr lang="en-US" sz="1800" dirty="0" smtClean="0"/>
              <a:t>   </a:t>
            </a:r>
            <a:r>
              <a:rPr lang="en-US" sz="1800" b="1" u="sng" dirty="0" smtClean="0">
                <a:solidFill>
                  <a:srgbClr val="FF0000"/>
                </a:solidFill>
              </a:rPr>
              <a:t>Assignment 4</a:t>
            </a:r>
            <a:r>
              <a:rPr lang="en-US" sz="1800" b="1" u="sng" baseline="30000" dirty="0" smtClean="0">
                <a:solidFill>
                  <a:srgbClr val="FF0000"/>
                </a:solidFill>
              </a:rPr>
              <a:t>th</a:t>
            </a:r>
            <a:r>
              <a:rPr lang="en-US" sz="1800" b="1" u="sng" dirty="0" smtClean="0">
                <a:solidFill>
                  <a:srgbClr val="FF0000"/>
                </a:solidFill>
              </a:rPr>
              <a:t> </a:t>
            </a:r>
            <a:r>
              <a:rPr lang="en-US" sz="1800" b="1" u="sng" dirty="0">
                <a:solidFill>
                  <a:srgbClr val="FF0000"/>
                </a:solidFill>
              </a:rPr>
              <a:t>amendment </a:t>
            </a:r>
            <a:r>
              <a:rPr lang="en-US" sz="1800" dirty="0">
                <a:solidFill>
                  <a:srgbClr val="FF0000"/>
                </a:solidFill>
              </a:rPr>
              <a:t/>
            </a: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b="1" u="sng" dirty="0"/>
              <a:t>Read prom case and answer these questions</a:t>
            </a:r>
            <a:r>
              <a:rPr lang="en-US" sz="1800" b="1" u="sng" dirty="0" smtClean="0"/>
              <a:t>:</a:t>
            </a:r>
            <a:br>
              <a:rPr lang="en-US" sz="1800" b="1" u="sng" dirty="0" smtClean="0"/>
            </a:br>
            <a:r>
              <a:rPr lang="en-US" sz="1800" b="1" u="sng" dirty="0"/>
              <a:t/>
            </a:r>
            <a:br>
              <a:rPr lang="en-US" sz="1800" b="1" u="sng" dirty="0"/>
            </a:br>
            <a:r>
              <a:rPr lang="en-US" sz="1800" b="1" dirty="0"/>
              <a:t>1.  </a:t>
            </a:r>
            <a:r>
              <a:rPr lang="en-US" sz="1800" dirty="0"/>
              <a:t>Was the search of the bus a violation of the student’s 4</a:t>
            </a:r>
            <a:r>
              <a:rPr lang="en-US" sz="1800" baseline="30000" dirty="0"/>
              <a:t>th</a:t>
            </a:r>
            <a:r>
              <a:rPr lang="en-US" sz="1800" dirty="0"/>
              <a:t>amendment rights?  Why or why not?  What was the legal standard applied?</a:t>
            </a:r>
            <a:br>
              <a:rPr lang="en-US" sz="1800" dirty="0"/>
            </a:br>
            <a:r>
              <a:rPr lang="en-US" sz="1800" dirty="0"/>
              <a:t> </a:t>
            </a:r>
            <a:br>
              <a:rPr lang="en-US" sz="1800" dirty="0"/>
            </a:br>
            <a:r>
              <a:rPr lang="en-US" sz="1800" b="1" dirty="0"/>
              <a:t>2.  </a:t>
            </a:r>
            <a:r>
              <a:rPr lang="en-US" sz="1800" dirty="0"/>
              <a:t>Why was the use of the breathalyzer considered to not be a violation of the student’s 4</a:t>
            </a:r>
            <a:r>
              <a:rPr lang="en-US" sz="1800" baseline="30000" dirty="0"/>
              <a:t>th</a:t>
            </a:r>
            <a:r>
              <a:rPr lang="en-US" sz="1800" dirty="0"/>
              <a:t> amendment rights?</a:t>
            </a:r>
            <a:br>
              <a:rPr lang="en-US" sz="1800" dirty="0"/>
            </a:br>
            <a:r>
              <a:rPr lang="en-US" sz="1800" dirty="0"/>
              <a:t> </a:t>
            </a:r>
            <a:br>
              <a:rPr lang="en-US" sz="1800" dirty="0"/>
            </a:br>
            <a:r>
              <a:rPr lang="en-US" sz="1800" b="1" dirty="0"/>
              <a:t>3.  </a:t>
            </a:r>
            <a:r>
              <a:rPr lang="en-US" sz="1800" dirty="0"/>
              <a:t>List 2 reasons why the </a:t>
            </a:r>
            <a:r>
              <a:rPr lang="en-US" sz="1800" b="1" dirty="0"/>
              <a:t>seizure</a:t>
            </a:r>
            <a:r>
              <a:rPr lang="en-US" sz="1800" dirty="0"/>
              <a:t> of the students was deemed reasonable?</a:t>
            </a:r>
            <a:br>
              <a:rPr lang="en-US" sz="1800" dirty="0"/>
            </a:br>
            <a:r>
              <a:rPr lang="en-US" sz="1800" dirty="0"/>
              <a:t> </a:t>
            </a:r>
            <a:br>
              <a:rPr lang="en-US" sz="1800" dirty="0"/>
            </a:br>
            <a:r>
              <a:rPr lang="en-US" sz="1800" b="1" dirty="0"/>
              <a:t>4.</a:t>
            </a:r>
            <a:r>
              <a:rPr lang="en-US" sz="1800" dirty="0"/>
              <a:t>  Why was the school district justified in disciplining the students for their use of profanity?</a:t>
            </a:r>
          </a:p>
        </p:txBody>
      </p:sp>
    </p:spTree>
    <p:extLst>
      <p:ext uri="{BB962C8B-B14F-4D97-AF65-F5344CB8AC3E}">
        <p14:creationId xmlns:p14="http://schemas.microsoft.com/office/powerpoint/2010/main" val="3410358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Amendment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05000"/>
            <a:ext cx="6196405" cy="381806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Students don’t abandon their rights at the school house gate.</a:t>
            </a:r>
          </a:p>
          <a:p>
            <a:r>
              <a:rPr lang="en-US" dirty="0"/>
              <a:t>Schools can restrict "offensively lewd and indecent" speech that disrupts the learning environment.</a:t>
            </a:r>
          </a:p>
          <a:p>
            <a:r>
              <a:rPr lang="en-US" dirty="0"/>
              <a:t>Students may peacefully promote their political or religious beliefs.  Substantial disruption standard.</a:t>
            </a:r>
          </a:p>
          <a:p>
            <a:r>
              <a:rPr lang="en-US" dirty="0"/>
              <a:t>School sponsored prayers at public school events violate the Establishment Clause.</a:t>
            </a:r>
          </a:p>
        </p:txBody>
      </p:sp>
    </p:spTree>
    <p:extLst>
      <p:ext uri="{BB962C8B-B14F-4D97-AF65-F5344CB8AC3E}">
        <p14:creationId xmlns:p14="http://schemas.microsoft.com/office/powerpoint/2010/main" val="3141408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4</a:t>
            </a:r>
            <a:r>
              <a:rPr lang="en-US" sz="3200" baseline="30000" dirty="0"/>
              <a:t>th</a:t>
            </a:r>
            <a:r>
              <a:rPr lang="en-US" sz="3200" dirty="0"/>
              <a:t> Amendment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/>
              <a:t>“[t]he right of the people to be secure in their persons, houses, papers, and effects, against unreasonable searches and seizures shall not be violated…”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611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Search of Students and Their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/>
              <a:t>What is a reasonable expectation of privacy?</a:t>
            </a:r>
          </a:p>
          <a:p>
            <a:r>
              <a:rPr lang="en-US" i="1" dirty="0"/>
              <a:t>New Jersey v. </a:t>
            </a:r>
            <a:r>
              <a:rPr lang="en-US" i="1" dirty="0" err="1"/>
              <a:t>T.L.O</a:t>
            </a:r>
            <a:r>
              <a:rPr lang="en-US" i="1" dirty="0"/>
              <a:t>. </a:t>
            </a:r>
            <a:r>
              <a:rPr lang="en-US" dirty="0"/>
              <a:t>(1985)</a:t>
            </a:r>
          </a:p>
          <a:p>
            <a:r>
              <a:rPr lang="en-US" i="1" dirty="0"/>
              <a:t>Stafford v. Redding </a:t>
            </a:r>
            <a:r>
              <a:rPr lang="en-US" dirty="0"/>
              <a:t>(2009)</a:t>
            </a:r>
            <a:endParaRPr lang="en-US" i="1" dirty="0"/>
          </a:p>
          <a:p>
            <a:r>
              <a:rPr lang="en-US" i="1" dirty="0" err="1"/>
              <a:t>Vernonia</a:t>
            </a:r>
            <a:r>
              <a:rPr lang="en-US" i="1" dirty="0"/>
              <a:t> v. Acton </a:t>
            </a:r>
            <a:r>
              <a:rPr lang="en-US" dirty="0"/>
              <a:t>(1995)</a:t>
            </a:r>
          </a:p>
          <a:p>
            <a:r>
              <a:rPr lang="en-US" i="1" dirty="0"/>
              <a:t>Riley v. California </a:t>
            </a:r>
            <a:r>
              <a:rPr lang="en-US" dirty="0"/>
              <a:t>(2014)</a:t>
            </a:r>
          </a:p>
        </p:txBody>
      </p:sp>
    </p:spTree>
    <p:extLst>
      <p:ext uri="{BB962C8B-B14F-4D97-AF65-F5344CB8AC3E}">
        <p14:creationId xmlns:p14="http://schemas.microsoft.com/office/powerpoint/2010/main" val="1435002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/>
              <a:t>New Jersey v. </a:t>
            </a:r>
            <a:r>
              <a:rPr lang="en-US" sz="3600" i="1" dirty="0" err="1"/>
              <a:t>T.L.O</a:t>
            </a:r>
            <a:r>
              <a:rPr lang="en-US" sz="3600" dirty="0"/>
              <a:t>. (1985)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dirty="0"/>
              <a:t>Facts: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3/7/1980 teacher at Piscataway HS discovers two girls smoking in the bathroom.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err="1"/>
              <a:t>T.L.O</a:t>
            </a:r>
            <a:r>
              <a:rPr lang="en-US" sz="2800" dirty="0"/>
              <a:t>., 14 year old freshman brought to principal's office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School rule: no smoking in the bathroom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Vice Principal Theodore </a:t>
            </a:r>
            <a:r>
              <a:rPr lang="en-US" sz="2800" dirty="0" err="1"/>
              <a:t>Choplick</a:t>
            </a:r>
            <a:r>
              <a:rPr lang="en-US" sz="2800" dirty="0"/>
              <a:t>  meets with both girls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err="1"/>
              <a:t>T.L.O.’s</a:t>
            </a:r>
            <a:r>
              <a:rPr lang="en-US" sz="2800" dirty="0"/>
              <a:t> companion admits she was smoking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err="1"/>
              <a:t>T.L.O</a:t>
            </a:r>
            <a:r>
              <a:rPr lang="en-US" sz="2800" dirty="0"/>
              <a:t>. denies smoking and claimed she did not smoke at 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24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63040" y="1143000"/>
            <a:ext cx="6196405" cy="458006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err="1"/>
              <a:t>Choplick</a:t>
            </a:r>
            <a:r>
              <a:rPr lang="en-US" dirty="0"/>
              <a:t> demands to see </a:t>
            </a:r>
            <a:r>
              <a:rPr lang="en-US" dirty="0" err="1"/>
              <a:t>T.L.O.’s</a:t>
            </a:r>
            <a:r>
              <a:rPr lang="en-US" dirty="0"/>
              <a:t> purse</a:t>
            </a:r>
          </a:p>
          <a:p>
            <a:pPr>
              <a:lnSpc>
                <a:spcPct val="80000"/>
              </a:lnSpc>
            </a:pPr>
            <a:r>
              <a:rPr lang="en-US" dirty="0" err="1"/>
              <a:t>Choplick</a:t>
            </a:r>
            <a:r>
              <a:rPr lang="en-US" dirty="0"/>
              <a:t> finds cigarettes;" you lied to me!”</a:t>
            </a:r>
          </a:p>
          <a:p>
            <a:pPr>
              <a:lnSpc>
                <a:spcPct val="80000"/>
              </a:lnSpc>
            </a:pPr>
            <a:r>
              <a:rPr lang="en-US" dirty="0"/>
              <a:t>While reaching for cigarettes, </a:t>
            </a:r>
            <a:r>
              <a:rPr lang="en-US" dirty="0" err="1"/>
              <a:t>Choplick</a:t>
            </a:r>
            <a:r>
              <a:rPr lang="en-US" dirty="0"/>
              <a:t> notices package of rolling papers</a:t>
            </a:r>
          </a:p>
          <a:p>
            <a:pPr>
              <a:lnSpc>
                <a:spcPct val="80000"/>
              </a:lnSpc>
            </a:pPr>
            <a:r>
              <a:rPr lang="en-US" dirty="0"/>
              <a:t>Based on his experience, </a:t>
            </a:r>
            <a:r>
              <a:rPr lang="en-US" dirty="0" err="1"/>
              <a:t>Choplick</a:t>
            </a:r>
            <a:r>
              <a:rPr lang="en-US" dirty="0"/>
              <a:t> knew rolling papers are associated with smoking marijuana</a:t>
            </a:r>
          </a:p>
          <a:p>
            <a:pPr>
              <a:lnSpc>
                <a:spcPct val="80000"/>
              </a:lnSpc>
            </a:pPr>
            <a:r>
              <a:rPr lang="en-US" dirty="0"/>
              <a:t>Continues searching and finds marijuana, pipe, empty plastic bags, substantial amount of money in one dollar bills, a list of people who owed </a:t>
            </a:r>
            <a:r>
              <a:rPr lang="en-US" dirty="0" err="1"/>
              <a:t>T.L.O</a:t>
            </a:r>
            <a:r>
              <a:rPr lang="en-US" dirty="0"/>
              <a:t>. money and 2 letters implicating </a:t>
            </a:r>
            <a:r>
              <a:rPr lang="en-US" dirty="0" err="1"/>
              <a:t>T.L.O</a:t>
            </a:r>
            <a:r>
              <a:rPr lang="en-US" dirty="0"/>
              <a:t>. in dealing marijuana.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389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/>
              <a:t>New Jersey v. </a:t>
            </a:r>
            <a:r>
              <a:rPr lang="en-US" sz="3600" i="1" dirty="0" err="1"/>
              <a:t>T.L.O</a:t>
            </a:r>
            <a:r>
              <a:rPr lang="en-US" sz="3600" dirty="0"/>
              <a:t>. (1985)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Issue:</a:t>
            </a:r>
          </a:p>
          <a:p>
            <a:r>
              <a:rPr lang="en-US" dirty="0"/>
              <a:t>Whether a search by a school official is a “search” for 4</a:t>
            </a:r>
            <a:r>
              <a:rPr lang="en-US" baseline="30000" dirty="0"/>
              <a:t>th</a:t>
            </a:r>
            <a:r>
              <a:rPr lang="en-US" dirty="0"/>
              <a:t> amendment purposes.</a:t>
            </a:r>
          </a:p>
          <a:p>
            <a:r>
              <a:rPr lang="en-US" dirty="0"/>
              <a:t>Whether probable cause standard applies to public education and the relationship between school officials and students.</a:t>
            </a:r>
          </a:p>
        </p:txBody>
      </p:sp>
    </p:spTree>
    <p:extLst>
      <p:ext uri="{BB962C8B-B14F-4D97-AF65-F5344CB8AC3E}">
        <p14:creationId xmlns:p14="http://schemas.microsoft.com/office/powerpoint/2010/main" val="3031781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/>
              <a:t>New Jersey v. </a:t>
            </a:r>
            <a:r>
              <a:rPr lang="en-US" sz="3600" i="1" dirty="0" err="1"/>
              <a:t>T.L.O</a:t>
            </a:r>
            <a:r>
              <a:rPr lang="en-US" sz="3600" dirty="0"/>
              <a:t>. (1985)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05000"/>
            <a:ext cx="6196405" cy="381806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Holding:</a:t>
            </a:r>
          </a:p>
          <a:p>
            <a:r>
              <a:rPr lang="en-US" dirty="0"/>
              <a:t>Searches by school officials are governed by the Fourth Amendment.</a:t>
            </a:r>
          </a:p>
          <a:p>
            <a:r>
              <a:rPr lang="en-US" dirty="0"/>
              <a:t>Lower standard for searches than in the criminal context.  </a:t>
            </a:r>
          </a:p>
          <a:p>
            <a:r>
              <a:rPr lang="en-US" dirty="0"/>
              <a:t>School officials need "reasonableness, under all of the circumstances"  to search students. </a:t>
            </a:r>
          </a:p>
          <a:p>
            <a:r>
              <a:rPr lang="en-US" dirty="0"/>
              <a:t>For simple explanation see, </a:t>
            </a:r>
            <a:r>
              <a:rPr lang="en-US" dirty="0">
                <a:hlinkClick r:id="rId3"/>
              </a:rPr>
              <a:t>http://www.shmoop.com/right-to-privacy/new-jersey-v-tlo.html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4131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958</TotalTime>
  <Words>1271</Words>
  <Application>Microsoft Macintosh PowerPoint</Application>
  <PresentationFormat>On-screen Show (4:3)</PresentationFormat>
  <Paragraphs>124</Paragraphs>
  <Slides>23</Slides>
  <Notes>22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Brush Script MT</vt:lpstr>
      <vt:lpstr>Calibri</vt:lpstr>
      <vt:lpstr>Constantia</vt:lpstr>
      <vt:lpstr>Franklin Gothic Book</vt:lpstr>
      <vt:lpstr>Rage Italic</vt:lpstr>
      <vt:lpstr>Pushpin</vt:lpstr>
      <vt:lpstr>    4th Amendment </vt:lpstr>
      <vt:lpstr>Objectives</vt:lpstr>
      <vt:lpstr>1st Amendment Principles</vt:lpstr>
      <vt:lpstr>4th Amendment</vt:lpstr>
      <vt:lpstr>Search of Students and Their Property</vt:lpstr>
      <vt:lpstr>New Jersey v. T.L.O. (1985)</vt:lpstr>
      <vt:lpstr>PowerPoint Presentation</vt:lpstr>
      <vt:lpstr>New Jersey v. T.L.O. (1985)</vt:lpstr>
      <vt:lpstr>New Jersey v. T.L.O. (1985)</vt:lpstr>
      <vt:lpstr>Vernonia v. Acton (1995)</vt:lpstr>
      <vt:lpstr>Vernonia v. Acton (1995)</vt:lpstr>
      <vt:lpstr>Vernonia v. Acton (1995)</vt:lpstr>
      <vt:lpstr>Riley v. California (2014)</vt:lpstr>
      <vt:lpstr>Applying Riley to Cell Phone  Searches in Schools</vt:lpstr>
      <vt:lpstr>Stafford v. Redding (2009)</vt:lpstr>
      <vt:lpstr>Reasonableness Assignment</vt:lpstr>
      <vt:lpstr>Searches</vt:lpstr>
      <vt:lpstr>What About Lockers?</vt:lpstr>
      <vt:lpstr>You Be the Judge</vt:lpstr>
      <vt:lpstr>PowerPoint Presentation</vt:lpstr>
      <vt:lpstr>You Be The Judge (Select One)</vt:lpstr>
      <vt:lpstr>And the Judge Ruled….</vt:lpstr>
      <vt:lpstr>   Assignment 4th amendment   Read prom case and answer these questions:  1.  Was the search of the bus a violation of the student’s 4thamendment rights?  Why or why not?  What was the legal standard applied?   2.  Why was the use of the breathalyzer considered to not be a violation of the student’s 4th amendment rights?   3.  List 2 reasons why the seizure of the students was deemed reasonable?   4.  Why was the school district justified in disciplining the students for their use of profanity?</vt:lpstr>
    </vt:vector>
  </TitlesOfParts>
  <Company>MCPS</Company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Strip Searches, Cyberbullying, Private Placements and other Conundrums: What are the Courts telling Educators?  MCAAP Fall Conference October 16, 2009  Zvi Greismann, Attorney Department of Special Education Operations Montgomery County Public Schools</dc:title>
  <dc:creator>MCPS</dc:creator>
  <cp:lastModifiedBy>Norah S Alluqmani</cp:lastModifiedBy>
  <cp:revision>59</cp:revision>
  <cp:lastPrinted>2015-09-14T18:03:50Z</cp:lastPrinted>
  <dcterms:created xsi:type="dcterms:W3CDTF">2009-09-24T13:33:40Z</dcterms:created>
  <dcterms:modified xsi:type="dcterms:W3CDTF">2016-09-22T03:07:55Z</dcterms:modified>
</cp:coreProperties>
</file>